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Average"/>
      <p:regular r:id="rId16"/>
    </p:embeddedFont>
    <p:embeddedFont>
      <p:font typeface="Oswal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Oswald-regular.fntdata"/><Relationship Id="rId16" Type="http://schemas.openxmlformats.org/officeDocument/2006/relationships/font" Target="fonts/Averag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Oswald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Rates, Ratios, Proportions, &amp; Percentages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80 pts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Percentages</a:t>
            </a:r>
          </a:p>
        </p:txBody>
      </p:sp>
      <p:sp>
        <p:nvSpPr>
          <p:cNvPr id="119" name="Shape 119"/>
          <p:cNvSpPr txBox="1"/>
          <p:nvPr>
            <p:ph idx="2" type="body"/>
          </p:nvPr>
        </p:nvSpPr>
        <p:spPr>
          <a:xfrm>
            <a:off x="4638025" y="724200"/>
            <a:ext cx="4506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 type of proportion that means “per 100”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Formulas to know for test day: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Percent x whole = part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Percent = part/whole x 100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Percent change = </a:t>
            </a:r>
            <a:r>
              <a:rPr lang="en" sz="1200"/>
              <a:t>amount of change/initial </a:t>
            </a:r>
            <a:r>
              <a:rPr lang="en" sz="1200"/>
              <a:t>amount</a:t>
            </a:r>
            <a:r>
              <a:rPr lang="en" sz="1200"/>
              <a:t> x 100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Practice-- Percentages (&amp; rate!)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 oil tank has two pipes connected to it. If the tank is empty, Pipe A can fill it in 2 hours. If the tank is full, Pipe B can empty it in 3 hours. If both pipes are activated at the same time when the tank is empty, how many hours will it take for the tank to be filled to 60% of its capacity?</a:t>
            </a:r>
          </a:p>
          <a:p>
            <a:pPr indent="-228600" lvl="0" marL="457200" rtl="0">
              <a:spcBef>
                <a:spcPts val="0"/>
              </a:spcBef>
              <a:buAutoNum type="alphaUcParenR"/>
            </a:pPr>
            <a:r>
              <a:rPr lang="en"/>
              <a:t>2.4</a:t>
            </a:r>
          </a:p>
          <a:p>
            <a:pPr indent="-228600" lvl="0" marL="457200" rtl="0">
              <a:spcBef>
                <a:spcPts val="0"/>
              </a:spcBef>
              <a:buAutoNum type="alphaUcParenR"/>
            </a:pPr>
            <a:r>
              <a:rPr lang="en"/>
              <a:t>3.6</a:t>
            </a:r>
          </a:p>
          <a:p>
            <a:pPr indent="-228600" lvl="0" marL="457200" rtl="0">
              <a:spcBef>
                <a:spcPts val="0"/>
              </a:spcBef>
              <a:buAutoNum type="alphaUcParenR"/>
            </a:pPr>
            <a:r>
              <a:rPr lang="en"/>
              <a:t>6</a:t>
            </a:r>
          </a:p>
          <a:p>
            <a:pPr indent="-228600" lvl="0" marL="457200" rtl="0">
              <a:spcBef>
                <a:spcPts val="0"/>
              </a:spcBef>
              <a:buAutoNum type="alphaUcParenR"/>
            </a:pPr>
            <a:r>
              <a:rPr lang="en"/>
              <a:t>60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1741825" y="2411225"/>
            <a:ext cx="7233600" cy="25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Answer: B </a:t>
            </a:r>
          </a:p>
          <a:p>
            <a:pPr lvl="0" rtl="0">
              <a:spcBef>
                <a:spcPts val="0"/>
              </a:spcBef>
              <a:buNone/>
            </a:pPr>
            <a:r>
              <a:rPr i="1" lang="en">
                <a:solidFill>
                  <a:srgbClr val="F3F3F3"/>
                </a:solidFill>
              </a:rPr>
              <a:t>When you need to find out a percent of an amount, but not given the amount, pick a convenient number and work through the problem using that number.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Choose a number for the capacity of the tank that is easily divisible by 2 &amp; 3. Let the capacity of the tank equal 600 gallons. Pipe A can fill the tank in 2 hours, so the rate is 600 divided by 2 = 300. Pipe B can empty the tank in 3 hours, so the rate is 600 divided by 3 = 200. If Pipe A adds 300 gallons per hour while Pipe B removes 200 gallons per hour, then a net of 100 gallons of oil will be added to the tank each hour. At this rate, it will take 600/100 = 6 hours to fill the tank. Make sure to answer the CORRECT question!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Multiply the time by .6 to get the final answer (6)(0.6) = 3.6 hours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Rates, Measurement, and Unit Conversions</a:t>
            </a:r>
          </a:p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Rates: </a:t>
            </a:r>
            <a:r>
              <a:rPr lang="en"/>
              <a:t>kilometers per hour,meters per second, miles per gallon, etc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DIRT</a:t>
            </a:r>
            <a:r>
              <a:rPr lang="en"/>
              <a:t>= Distance = Rate x Time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*If you have 2 of the above, you can easily find the 3</a:t>
            </a:r>
            <a:r>
              <a:rPr baseline="30000" lang="en" sz="1400"/>
              <a:t>rd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aseline="30000" sz="140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Factor-label method:</a:t>
            </a:r>
            <a:r>
              <a:rPr lang="en"/>
              <a:t> simple &amp; effective way to keep calculations organized to ensure that you arrive at an answer that has the requested units.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*All measurement conversions needed will be given on test day!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of Factor-Label Method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928975"/>
            <a:ext cx="3998400" cy="415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Suppose you need to find the number of cups in a 2 gallons.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</a:t>
            </a:r>
            <a:r>
              <a:rPr baseline="30000" lang="en"/>
              <a:t>st</a:t>
            </a:r>
            <a:r>
              <a:rPr lang="en"/>
              <a:t>: Identify the initial unit (gallons)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</a:t>
            </a:r>
            <a:r>
              <a:rPr baseline="30000" lang="en"/>
              <a:t>nd</a:t>
            </a:r>
            <a:r>
              <a:rPr lang="en"/>
              <a:t>: Identify the desired unit (cups)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3</a:t>
            </a:r>
            <a:r>
              <a:rPr baseline="30000" lang="en"/>
              <a:t>rd</a:t>
            </a:r>
            <a:r>
              <a:rPr lang="en"/>
              <a:t>: Piece together a path of </a:t>
            </a:r>
            <a:r>
              <a:rPr lang="en"/>
              <a:t>relationships</a:t>
            </a:r>
            <a:r>
              <a:rPr lang="en"/>
              <a:t> that will convert gallons to cups, cancelling units as you go.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Another example… a little more challenging...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983625"/>
            <a:ext cx="3704700" cy="4050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Suppose you need to find the number of meters per second a space shuttle can travel.</a:t>
            </a:r>
            <a:r>
              <a:rPr lang="en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aseline="30000" lang="en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: Identify the initial unit (miles per hr)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aseline="30000" lang="en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: Identify the desired unit (meters per second)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aseline="30000" lang="en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  <a:r>
              <a:rPr lang="en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: Piece together a path of relationships that will convert miles per hour into meters per second, cancelling units as you go.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0825" y="1146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Practice-- Rates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1047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A subway car passes 3 stations every 10 minutes. At this rate, how many stations will pass in 1 hour?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689900" y="2780075"/>
            <a:ext cx="7602600" cy="11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EFEFEF"/>
                </a:solidFill>
              </a:rPr>
              <a:t>Answer: 18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EFEFEF"/>
                </a:solidFill>
              </a:rPr>
              <a:t>Think logically! Because there are 60 minutes in 1 hour, the subway will complete 6 rounds. In 10 minutes it passes 3 stations, so in 60 minutes it passes 6 x 3 = 18!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/>
              <a:t>Ratios</a:t>
            </a:r>
          </a:p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u="sng"/>
              <a:t>Ratio</a:t>
            </a:r>
            <a:r>
              <a:rPr lang="en"/>
              <a:t>: a relationship that compares the relative size of 2 amounts; may be written with a </a:t>
            </a:r>
            <a:r>
              <a:rPr b="1" lang="en"/>
              <a:t>colon</a:t>
            </a:r>
            <a:r>
              <a:rPr lang="en"/>
              <a:t> (2:5), a </a:t>
            </a:r>
            <a:r>
              <a:rPr b="1" lang="en"/>
              <a:t>fraction</a:t>
            </a:r>
            <a:r>
              <a:rPr lang="en"/>
              <a:t> (⅖), or using </a:t>
            </a:r>
            <a:r>
              <a:rPr b="1" lang="en"/>
              <a:t>words</a:t>
            </a:r>
            <a:r>
              <a:rPr lang="en"/>
              <a:t> (2 to 5)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Ratios compare parts to parts or parts to wholes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Ex: A fruit salad uses 6 oranges, 3 apples, and 2 pears. The ratio of apples to pears is 3:2. The ratio of apples to all fruit is 3:11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Combining Ratios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600" cy="3792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you have two ratios, a:b and b:c, you can derive a:c by finding a common multiple of the b terms. For example, suppose the ratio of a to b is 3:4 and the ratio of b to c is 5:2. Here’s a chart to see how to find the ratio of a to c: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			:			B			:			C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3			:			4			:		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						5			:			2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15			:			20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						20			:			8</a:t>
            </a:r>
          </a:p>
          <a:p>
            <a:pPr lvl="0">
              <a:spcBef>
                <a:spcPts val="0"/>
              </a:spcBef>
              <a:buNone/>
            </a:pPr>
            <a:r>
              <a:rPr lang="en" sz="1200"/>
              <a:t>15						:						8</a:t>
            </a:r>
          </a:p>
        </p:txBody>
      </p:sp>
      <p:cxnSp>
        <p:nvCxnSpPr>
          <p:cNvPr id="99" name="Shape 99"/>
          <p:cNvCxnSpPr/>
          <p:nvPr/>
        </p:nvCxnSpPr>
        <p:spPr>
          <a:xfrm>
            <a:off x="382525" y="2745925"/>
            <a:ext cx="5744700" cy="1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0" name="Shape 100"/>
          <p:cNvSpPr txBox="1"/>
          <p:nvPr/>
        </p:nvSpPr>
        <p:spPr>
          <a:xfrm>
            <a:off x="6858000" y="2800575"/>
            <a:ext cx="1919400" cy="20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en" sz="1200">
                <a:solidFill>
                  <a:srgbClr val="F3F3F3"/>
                </a:solidFill>
                <a:latin typeface="Average"/>
                <a:ea typeface="Average"/>
                <a:cs typeface="Average"/>
                <a:sym typeface="Average"/>
              </a:rPr>
              <a:t>20 is the least common multiple of 4 &amp; 5, so write 20 in the middle column. 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i="1" sz="1200">
              <a:solidFill>
                <a:srgbClr val="F3F3F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i="1" lang="en" sz="1200">
                <a:solidFill>
                  <a:srgbClr val="F3F3F3"/>
                </a:solidFill>
                <a:latin typeface="Average"/>
                <a:ea typeface="Average"/>
                <a:cs typeface="Average"/>
                <a:sym typeface="Average"/>
              </a:rPr>
              <a:t>Then, multiply each ratio by the factor (4 and 5 respectively)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i="1" sz="1200">
              <a:solidFill>
                <a:srgbClr val="F3F3F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lvl="0" algn="ctr">
              <a:spcBef>
                <a:spcPts val="0"/>
              </a:spcBef>
              <a:buNone/>
            </a:pPr>
            <a:r>
              <a:rPr i="1" lang="en" sz="1200">
                <a:solidFill>
                  <a:srgbClr val="F3F3F3"/>
                </a:solidFill>
                <a:latin typeface="Average"/>
                <a:ea typeface="Average"/>
                <a:cs typeface="Average"/>
                <a:sym typeface="Average"/>
              </a:rPr>
              <a:t>The ratio of a:c = 15:8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Practice-- Ratios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2454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sporting goods store ordered an equal number of white and yellow tennis balls. The tennis ball company </a:t>
            </a:r>
            <a:r>
              <a:rPr lang="en"/>
              <a:t>delivered</a:t>
            </a:r>
            <a:r>
              <a:rPr lang="en"/>
              <a:t> 30 extra white balls, making the ratio of white balls to yellow balls 6:5. How many tennis balls did the store originally order?</a:t>
            </a:r>
          </a:p>
          <a:p>
            <a:pPr indent="-228600" lvl="0" marL="457200" rtl="0">
              <a:spcBef>
                <a:spcPts val="0"/>
              </a:spcBef>
              <a:buAutoNum type="alphaUcParenR"/>
            </a:pPr>
            <a:r>
              <a:rPr lang="en"/>
              <a:t>120</a:t>
            </a:r>
          </a:p>
          <a:p>
            <a:pPr indent="-228600" lvl="0" marL="457200" rtl="0">
              <a:spcBef>
                <a:spcPts val="0"/>
              </a:spcBef>
              <a:buAutoNum type="alphaUcParenR"/>
            </a:pPr>
            <a:r>
              <a:rPr lang="en"/>
              <a:t>150</a:t>
            </a:r>
          </a:p>
          <a:p>
            <a:pPr indent="-228600" lvl="0" marL="457200" rtl="0">
              <a:spcBef>
                <a:spcPts val="0"/>
              </a:spcBef>
              <a:buAutoNum type="alphaUcParenR"/>
            </a:pPr>
            <a:r>
              <a:rPr lang="en"/>
              <a:t>240</a:t>
            </a:r>
          </a:p>
          <a:p>
            <a:pPr indent="-228600" lvl="0" marL="457200">
              <a:spcBef>
                <a:spcPts val="0"/>
              </a:spcBef>
              <a:buAutoNum type="alphaUcParenR"/>
            </a:pPr>
            <a:r>
              <a:rPr lang="en"/>
              <a:t>300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1577875" y="2158500"/>
            <a:ext cx="7254300" cy="27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EFEFEF"/>
                </a:solidFill>
              </a:rPr>
              <a:t>Answer: D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EFEFEF"/>
                </a:solidFill>
              </a:rPr>
              <a:t>When you’re given a ratio and one amount of something, and asked to find another amount, set up and solve a proportion!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EFEFE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EFEFEF"/>
                </a:solidFill>
              </a:rPr>
              <a:t>Yellow balls = y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EFEFEF"/>
                </a:solidFill>
              </a:rPr>
              <a:t>White balls = y + 30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EFEFE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EFEFEF"/>
                </a:solidFill>
              </a:rPr>
              <a:t>6/5 = (y + 30)/y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EFEFEF"/>
                </a:solidFill>
              </a:rPr>
              <a:t>6y = 5 (y + 30)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EFEFEF"/>
                </a:solidFill>
              </a:rPr>
              <a:t>6y = 5y + 150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EFEFEF"/>
                </a:solidFill>
              </a:rPr>
              <a:t>Y = 150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EFEFE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EFEFEF"/>
                </a:solidFill>
              </a:rPr>
              <a:t>Now, you MUST make sure you answer the CORRECT question! It asks the total number of balls originally ordered, so it must be 2y = 2(150) = 300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Proportions</a:t>
            </a:r>
          </a:p>
        </p:txBody>
      </p:sp>
      <p:sp>
        <p:nvSpPr>
          <p:cNvPr id="113" name="Shape 11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Two ratios set equal to each other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b="1" lang="en"/>
              <a:t>Be careful when setting them up</a:t>
            </a:r>
            <a:r>
              <a:rPr lang="en"/>
              <a:t>! Watch the units of each piece!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To solve, cross-multiply then use inverse operations to isolate the variable. 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a/b = c/d ONLY if ad=bc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