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Nunito"/>
      <p:regular r:id="rId15"/>
      <p:bold r:id="rId16"/>
      <p:italic r:id="rId17"/>
      <p:boldItalic r:id="rId18"/>
    </p:embeddedFont>
    <p:embeddedFont>
      <p:font typeface="Maven Pro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avenPro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regular.fntdata"/><Relationship Id="rId14" Type="http://schemas.openxmlformats.org/officeDocument/2006/relationships/slide" Target="slides/slide10.xml"/><Relationship Id="rId17" Type="http://schemas.openxmlformats.org/officeDocument/2006/relationships/font" Target="fonts/Nunito-italic.fntdata"/><Relationship Id="rId16" Type="http://schemas.openxmlformats.org/officeDocument/2006/relationships/font" Target="fonts/Nunito-bold.fntdata"/><Relationship Id="rId5" Type="http://schemas.openxmlformats.org/officeDocument/2006/relationships/slide" Target="slides/slide1.xml"/><Relationship Id="rId19" Type="http://schemas.openxmlformats.org/officeDocument/2006/relationships/font" Target="fonts/MavenPro-regular.fntdata"/><Relationship Id="rId6" Type="http://schemas.openxmlformats.org/officeDocument/2006/relationships/slide" Target="slides/slide2.xml"/><Relationship Id="rId18" Type="http://schemas.openxmlformats.org/officeDocument/2006/relationships/font" Target="fonts/Nuni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/>
              <a:t>Circles</a:t>
            </a:r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5313000" cy="98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Geometry = 40 points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Circles on the Coordinate Plane</a:t>
            </a:r>
          </a:p>
        </p:txBody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x="1303800" y="1168050"/>
            <a:ext cx="7030500" cy="379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/>
              <a:t>When a circle is drawn on a coordinate plane (graph), its equation is: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(x-h)</a:t>
            </a:r>
            <a:r>
              <a:rPr baseline="30000" lang="en" sz="1600"/>
              <a:t>2</a:t>
            </a:r>
            <a:r>
              <a:rPr lang="en" sz="1600"/>
              <a:t> + (y-k)</a:t>
            </a:r>
            <a:r>
              <a:rPr baseline="30000" lang="en" sz="1600"/>
              <a:t>2</a:t>
            </a:r>
            <a:r>
              <a:rPr lang="en" sz="1600"/>
              <a:t> = r</a:t>
            </a:r>
            <a:r>
              <a:rPr baseline="30000" lang="en" sz="1600"/>
              <a:t>2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h= the x-coordinate of the center of the circle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k= the y-coordinate of the center of the circle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600">
                <a:solidFill>
                  <a:schemeClr val="accent1"/>
                </a:solidFill>
              </a:rPr>
              <a:t>Another possible way it will be given to you...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General Form: x</a:t>
            </a:r>
            <a:r>
              <a:rPr baseline="30000" lang="en" sz="1600"/>
              <a:t>2</a:t>
            </a:r>
            <a:r>
              <a:rPr lang="en" sz="1600"/>
              <a:t> + y</a:t>
            </a:r>
            <a:r>
              <a:rPr baseline="30000" lang="en" sz="1600"/>
              <a:t>2</a:t>
            </a:r>
            <a:r>
              <a:rPr lang="en" sz="1600"/>
              <a:t> + Cx + Dy + E = 0</a:t>
            </a:r>
          </a:p>
          <a:p>
            <a:pPr lvl="0">
              <a:spcBef>
                <a:spcPts val="0"/>
              </a:spcBef>
              <a:buNone/>
            </a:pPr>
            <a:r>
              <a:rPr lang="en" sz="1600"/>
              <a:t>*To solve in this form: Create two binomials (x-h)</a:t>
            </a:r>
            <a:r>
              <a:rPr baseline="30000" lang="en" sz="1600"/>
              <a:t>2</a:t>
            </a:r>
            <a:r>
              <a:rPr lang="en" sz="1600"/>
              <a:t> and (y-k)</a:t>
            </a:r>
            <a:r>
              <a:rPr baseline="30000" lang="en" sz="1600"/>
              <a:t>2</a:t>
            </a:r>
            <a:r>
              <a:rPr lang="en" sz="1600"/>
              <a:t> and then square the radius, get everything on the left of the equal sign and simplify as much as possible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idx="1" type="body"/>
          </p:nvPr>
        </p:nvSpPr>
        <p:spPr>
          <a:xfrm>
            <a:off x="1161225" y="799200"/>
            <a:ext cx="3573000" cy="373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600" u="sng">
                <a:solidFill>
                  <a:schemeClr val="accent1"/>
                </a:solidFill>
              </a:rPr>
              <a:t>Radius (</a:t>
            </a:r>
            <a:r>
              <a:rPr b="1" i="1" lang="en" sz="1600" u="sng">
                <a:solidFill>
                  <a:schemeClr val="accent1"/>
                </a:solidFill>
              </a:rPr>
              <a:t>r</a:t>
            </a:r>
            <a:r>
              <a:rPr b="1" lang="en" sz="1600" u="sng">
                <a:solidFill>
                  <a:schemeClr val="accent1"/>
                </a:solidFill>
              </a:rPr>
              <a:t>)</a:t>
            </a:r>
            <a:r>
              <a:rPr lang="en" sz="1600"/>
              <a:t>: the distance from the center of a circle to its edge/ ½ of the diameter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600" u="sng">
                <a:solidFill>
                  <a:schemeClr val="accent1"/>
                </a:solidFill>
              </a:rPr>
              <a:t>Chord:</a:t>
            </a:r>
            <a:r>
              <a:rPr lang="en" sz="1600"/>
              <a:t> a line segment that connects two points on a circle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600" u="sng">
                <a:solidFill>
                  <a:schemeClr val="accent1"/>
                </a:solidFill>
              </a:rPr>
              <a:t>Diameter (</a:t>
            </a:r>
            <a:r>
              <a:rPr b="1" i="1" lang="en" sz="1600" u="sng">
                <a:solidFill>
                  <a:schemeClr val="accent1"/>
                </a:solidFill>
              </a:rPr>
              <a:t>d</a:t>
            </a:r>
            <a:r>
              <a:rPr b="1" lang="en" sz="1600" u="sng">
                <a:solidFill>
                  <a:schemeClr val="accent1"/>
                </a:solidFill>
              </a:rPr>
              <a:t>)</a:t>
            </a:r>
            <a:r>
              <a:rPr lang="en" sz="1600"/>
              <a:t>: a chord that passes through the center of a circle/ ALWAYS the longest chord a  circle can have and is twice the length of the radius</a:t>
            </a:r>
          </a:p>
        </p:txBody>
      </p:sp>
      <p:sp>
        <p:nvSpPr>
          <p:cNvPr id="284" name="Shape 284"/>
          <p:cNvSpPr txBox="1"/>
          <p:nvPr>
            <p:ph idx="2" type="body"/>
          </p:nvPr>
        </p:nvSpPr>
        <p:spPr>
          <a:xfrm>
            <a:off x="4815625" y="799200"/>
            <a:ext cx="3518400" cy="373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600" u="sng">
                <a:solidFill>
                  <a:schemeClr val="accent1"/>
                </a:solidFill>
              </a:rPr>
              <a:t>Circumference (C):</a:t>
            </a:r>
            <a:r>
              <a:rPr lang="en" sz="1600"/>
              <a:t> the distance around a circle given by the formula C=2(pi)</a:t>
            </a:r>
            <a:r>
              <a:rPr i="1" lang="en" sz="1600"/>
              <a:t>r</a:t>
            </a:r>
            <a:r>
              <a:rPr lang="en" sz="1600"/>
              <a:t> OR C=(pi)</a:t>
            </a:r>
            <a:r>
              <a:rPr i="1" lang="en" sz="1600"/>
              <a:t>d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600" u="sng">
                <a:solidFill>
                  <a:schemeClr val="accent1"/>
                </a:solidFill>
              </a:rPr>
              <a:t>Area (A):</a:t>
            </a:r>
            <a:r>
              <a:rPr lang="en" sz="1600"/>
              <a:t> the space a circle takes up given by the formula A=(pi)r</a:t>
            </a:r>
            <a:r>
              <a:rPr baseline="30000" lang="en" sz="1600"/>
              <a:t>2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600" u="sng">
                <a:solidFill>
                  <a:schemeClr val="accent1"/>
                </a:solidFill>
              </a:rPr>
              <a:t>360</a:t>
            </a:r>
            <a:r>
              <a:rPr b="1" baseline="30000" lang="en" sz="1600" u="sng">
                <a:solidFill>
                  <a:schemeClr val="accent1"/>
                </a:solidFill>
              </a:rPr>
              <a:t>o</a:t>
            </a:r>
            <a:r>
              <a:rPr b="1" lang="en" sz="1600" u="sng">
                <a:solidFill>
                  <a:schemeClr val="accent1"/>
                </a:solidFill>
              </a:rPr>
              <a:t>:</a:t>
            </a:r>
            <a:r>
              <a:rPr lang="en" sz="1600"/>
              <a:t> total number of degrees in a circle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Your 1st step:</a:t>
            </a:r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1388625" y="2848925"/>
            <a:ext cx="6366900" cy="11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/>
              <a:t>Almost ALL circle problems require that you know the RADIUS of the circle. FInd this FIRST!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items the SAT expects you to know: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1303800" y="1700850"/>
            <a:ext cx="7030500" cy="2830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When 2 chords share a common endpoint on the circumference of a circle, the angle </a:t>
            </a:r>
            <a:r>
              <a:rPr lang="en" sz="1800"/>
              <a:t>between</a:t>
            </a:r>
            <a:r>
              <a:rPr lang="en" sz="1800"/>
              <a:t> </a:t>
            </a:r>
            <a:r>
              <a:rPr lang="en" sz="1800"/>
              <a:t>the</a:t>
            </a:r>
            <a:r>
              <a:rPr lang="en" sz="1800"/>
              <a:t> chords is called an </a:t>
            </a:r>
            <a:r>
              <a:rPr b="1" lang="en" sz="1800">
                <a:solidFill>
                  <a:schemeClr val="dk1"/>
                </a:solidFill>
              </a:rPr>
              <a:t>inscribed angle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An arc is part of a circle’s circumference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The # of arcs present depends on how many chords and/or radii are present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-"/>
            </a:pPr>
            <a:r>
              <a:rPr lang="en" sz="1800"/>
              <a:t>Larger arcs ones are called </a:t>
            </a:r>
            <a:r>
              <a:rPr b="1" lang="en" sz="1800">
                <a:solidFill>
                  <a:schemeClr val="dk1"/>
                </a:solidFill>
              </a:rPr>
              <a:t>major</a:t>
            </a:r>
            <a:r>
              <a:rPr lang="en" sz="1800"/>
              <a:t>; smaller ones are called </a:t>
            </a:r>
            <a:r>
              <a:rPr b="1" lang="en" sz="1800">
                <a:solidFill>
                  <a:schemeClr val="dk1"/>
                </a:solidFill>
              </a:rPr>
              <a:t>minor</a:t>
            </a:r>
            <a:r>
              <a:rPr lang="en" sz="180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03" name="Shape 3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224" y="0"/>
            <a:ext cx="8397552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" name="Shape 3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1997" y="1566422"/>
            <a:ext cx="6226750" cy="3267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Shape 309"/>
          <p:cNvSpPr txBox="1"/>
          <p:nvPr/>
        </p:nvSpPr>
        <p:spPr>
          <a:xfrm>
            <a:off x="2165325" y="2773250"/>
            <a:ext cx="5594400" cy="2240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type="title"/>
          </p:nvPr>
        </p:nvSpPr>
        <p:spPr>
          <a:xfrm>
            <a:off x="1303800" y="598575"/>
            <a:ext cx="7030500" cy="3861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Radian measure is simply another way to describe an angle.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There are 2(pi) radians in a circle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The length of an arc is = to twice the radian measure of the inscribed angle that forms the arc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Shape 3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588" y="1163250"/>
            <a:ext cx="8850825" cy="222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" name="Shape 3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1450" y="1852725"/>
            <a:ext cx="4321099" cy="3240824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Shape 325"/>
          <p:cNvSpPr txBox="1"/>
          <p:nvPr>
            <p:ph type="title"/>
          </p:nvPr>
        </p:nvSpPr>
        <p:spPr>
          <a:xfrm>
            <a:off x="1126200" y="140925"/>
            <a:ext cx="7371300" cy="1922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tangent line touches a circle at exactly one point and is perpendicular to the radius of the circle at the point of contact, thus creating a right angle!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